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8" r:id="rId2"/>
    <p:sldId id="279" r:id="rId3"/>
    <p:sldId id="269" r:id="rId4"/>
    <p:sldId id="280" r:id="rId5"/>
    <p:sldId id="273" r:id="rId6"/>
    <p:sldId id="281" r:id="rId7"/>
    <p:sldId id="282" r:id="rId8"/>
    <p:sldId id="290" r:id="rId9"/>
    <p:sldId id="283" r:id="rId10"/>
    <p:sldId id="291" r:id="rId11"/>
    <p:sldId id="284" r:id="rId12"/>
    <p:sldId id="292" r:id="rId13"/>
    <p:sldId id="293" r:id="rId14"/>
    <p:sldId id="285" r:id="rId15"/>
    <p:sldId id="294" r:id="rId16"/>
    <p:sldId id="295" r:id="rId17"/>
    <p:sldId id="286" r:id="rId18"/>
    <p:sldId id="296" r:id="rId19"/>
    <p:sldId id="277" r:id="rId20"/>
    <p:sldId id="297" r:id="rId21"/>
    <p:sldId id="298" r:id="rId22"/>
    <p:sldId id="287" r:id="rId23"/>
    <p:sldId id="299" r:id="rId24"/>
    <p:sldId id="300" r:id="rId25"/>
    <p:sldId id="301" r:id="rId26"/>
    <p:sldId id="288" r:id="rId27"/>
    <p:sldId id="302" r:id="rId28"/>
    <p:sldId id="303" r:id="rId29"/>
    <p:sldId id="289" r:id="rId30"/>
    <p:sldId id="304" r:id="rId31"/>
    <p:sldId id="305" r:id="rId32"/>
    <p:sldId id="306" r:id="rId33"/>
    <p:sldId id="274" r:id="rId34"/>
    <p:sldId id="307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Photo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313140"/>
            <a:ext cx="2178405" cy="112001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ZA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ZA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4314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672" y="1443249"/>
            <a:ext cx="8825345" cy="3200400"/>
          </a:xfrm>
        </p:spPr>
        <p:txBody>
          <a:bodyPr>
            <a:normAutofit/>
          </a:bodyPr>
          <a:lstStyle/>
          <a:p>
            <a:r>
              <a:rPr lang="id-ID" sz="3600" dirty="0">
                <a:latin typeface="Berlin Sans FB Demi" panose="020E0802020502020306" pitchFamily="34" charset="0"/>
              </a:rPr>
              <a:t>Pengujian fungsional</a:t>
            </a:r>
            <a:br>
              <a:rPr lang="id-ID" sz="3600" dirty="0">
                <a:latin typeface="Berlin Sans FB Demi" panose="020E0802020502020306" pitchFamily="34" charset="0"/>
              </a:rPr>
            </a:br>
            <a:r>
              <a:rPr lang="id-ID" sz="3600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teknik uji intersistem</a:t>
            </a:r>
            <a:br>
              <a:rPr lang="id-ID" sz="3600" dirty="0"/>
            </a:br>
            <a:r>
              <a:rPr lang="id-ID" sz="2000" dirty="0">
                <a:solidFill>
                  <a:schemeClr val="bg1">
                    <a:lumMod val="50000"/>
                  </a:schemeClr>
                </a:solidFill>
                <a:latin typeface="Haettenschweiler" panose="020B0706040902060204" pitchFamily="34" charset="0"/>
              </a:rPr>
              <a:t>studi kasus : larapus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Haettenschweiler" panose="020B070604090206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6EBF-FAE4-4CA0-9B4A-57F99546B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4" y="2169993"/>
            <a:ext cx="5395414" cy="40465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PENGECEKAN DI EMAIL (R2)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ecekan ketersdiaan email yang telah dikirim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6FD62023-25DF-4D35-97F2-E7372AEB5ED2}"/>
              </a:ext>
            </a:extLst>
          </p:cNvPr>
          <p:cNvSpPr/>
          <p:nvPr/>
        </p:nvSpPr>
        <p:spPr>
          <a:xfrm rot="10800000">
            <a:off x="7367154" y="2514601"/>
            <a:ext cx="1953491" cy="2151315"/>
          </a:xfrm>
          <a:prstGeom prst="bentArrow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16ED9-8CAE-4B66-B3DE-18D2B6170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2421082"/>
            <a:ext cx="5434445" cy="3073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85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KONFIRMASI DI EMAIL (R3)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konfirmasi email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AC5AFED7-DC8E-4CF1-9E80-7173C32C53FA}"/>
              </a:ext>
            </a:extLst>
          </p:cNvPr>
          <p:cNvSpPr/>
          <p:nvPr/>
        </p:nvSpPr>
        <p:spPr>
          <a:xfrm rot="10800000">
            <a:off x="7190509" y="3553691"/>
            <a:ext cx="2732809" cy="65462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C16E7-C28D-4B0C-9715-EC2683FB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" y="2421082"/>
            <a:ext cx="5009815" cy="34528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383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KONFIRMASI DI EMAIL (R3)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konfirmasi email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AC5AFED7-DC8E-4CF1-9E80-7173C32C53FA}"/>
              </a:ext>
            </a:extLst>
          </p:cNvPr>
          <p:cNvSpPr/>
          <p:nvPr/>
        </p:nvSpPr>
        <p:spPr>
          <a:xfrm rot="10800000">
            <a:off x="7190509" y="3553691"/>
            <a:ext cx="2732809" cy="65462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C16E7-C28D-4B0C-9715-EC2683FB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" y="2525775"/>
            <a:ext cx="5009815" cy="32434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85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300" y="2086496"/>
            <a:ext cx="5624945" cy="359070"/>
          </a:xfrm>
        </p:spPr>
        <p:txBody>
          <a:bodyPr>
            <a:normAutofit lnSpcReduction="10000"/>
          </a:bodyPr>
          <a:lstStyle/>
          <a:p>
            <a:r>
              <a:rPr lang="id-ID" dirty="0">
                <a:latin typeface="Franklin Gothic Demi Cond" panose="020B0706030402020204" pitchFamily="34" charset="0"/>
              </a:rPr>
              <a:t>HASIL PENGUJIAN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273B0D1F-5A92-46BE-96E9-1E1E1B7B4A1A}"/>
              </a:ext>
            </a:extLst>
          </p:cNvPr>
          <p:cNvSpPr/>
          <p:nvPr/>
        </p:nvSpPr>
        <p:spPr>
          <a:xfrm rot="7467418">
            <a:off x="6807423" y="3238488"/>
            <a:ext cx="1947872" cy="1429353"/>
          </a:xfrm>
          <a:prstGeom prst="uturn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49444E-C63E-4D81-9D0A-6D2D457B6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929006"/>
              </p:ext>
            </p:extLst>
          </p:nvPr>
        </p:nvGraphicFramePr>
        <p:xfrm>
          <a:off x="231489" y="1532808"/>
          <a:ext cx="5624946" cy="334055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6079">
                  <a:extLst>
                    <a:ext uri="{9D8B030D-6E8A-4147-A177-3AD203B41FA5}">
                      <a16:colId xmlns:a16="http://schemas.microsoft.com/office/drawing/2014/main" val="3028455766"/>
                    </a:ext>
                  </a:extLst>
                </a:gridCol>
                <a:gridCol w="944510">
                  <a:extLst>
                    <a:ext uri="{9D8B030D-6E8A-4147-A177-3AD203B41FA5}">
                      <a16:colId xmlns:a16="http://schemas.microsoft.com/office/drawing/2014/main" val="3805919359"/>
                    </a:ext>
                  </a:extLst>
                </a:gridCol>
                <a:gridCol w="812158">
                  <a:extLst>
                    <a:ext uri="{9D8B030D-6E8A-4147-A177-3AD203B41FA5}">
                      <a16:colId xmlns:a16="http://schemas.microsoft.com/office/drawing/2014/main" val="4165531653"/>
                    </a:ext>
                  </a:extLst>
                </a:gridCol>
                <a:gridCol w="1082877">
                  <a:extLst>
                    <a:ext uri="{9D8B030D-6E8A-4147-A177-3AD203B41FA5}">
                      <a16:colId xmlns:a16="http://schemas.microsoft.com/office/drawing/2014/main" val="1202023435"/>
                    </a:ext>
                  </a:extLst>
                </a:gridCol>
                <a:gridCol w="2379322">
                  <a:extLst>
                    <a:ext uri="{9D8B030D-6E8A-4147-A177-3AD203B41FA5}">
                      <a16:colId xmlns:a16="http://schemas.microsoft.com/office/drawing/2014/main" val="296738920"/>
                    </a:ext>
                  </a:extLst>
                </a:gridCol>
              </a:tblGrid>
              <a:tr h="5860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Kode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Intensitas Percobaan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Presentase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Hasil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 anchor="ctr"/>
                </a:tc>
                <a:extLst>
                  <a:ext uri="{0D108BD9-81ED-4DB2-BD59-A6C34878D82A}">
                    <a16:rowId xmlns:a16="http://schemas.microsoft.com/office/drawing/2014/main" val="2040014436"/>
                  </a:ext>
                </a:extLst>
              </a:tr>
              <a:tr h="15823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R1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Percobaan dilakukan dengan data yang benar, hasilnya data berhasil terikirim ke email yang dituju (dilihat dari adanya notifikasi sistem)</a:t>
                      </a:r>
                      <a:endParaRPr lang="id-ID" sz="10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Percobaan dengan data yang salah (email salah) pun sistem akan mengirim konfirmasi ke email yang dituju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extLst>
                  <a:ext uri="{0D108BD9-81ED-4DB2-BD59-A6C34878D82A}">
                    <a16:rowId xmlns:a16="http://schemas.microsoft.com/office/drawing/2014/main" val="1288914603"/>
                  </a:ext>
                </a:extLst>
              </a:tr>
              <a:tr h="386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R2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Konfirmasi email diterima di email yang dituju kecuali email yang salah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extLst>
                  <a:ext uri="{0D108BD9-81ED-4DB2-BD59-A6C34878D82A}">
                    <a16:rowId xmlns:a16="http://schemas.microsoft.com/office/drawing/2014/main" val="314366341"/>
                  </a:ext>
                </a:extLst>
              </a:tr>
              <a:tr h="7853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R3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Konfirmasi</a:t>
                      </a:r>
                      <a:r>
                        <a:rPr lang="en-US" sz="1100" dirty="0">
                          <a:effectLst/>
                        </a:rPr>
                        <a:t> email yang </a:t>
                      </a:r>
                      <a:r>
                        <a:rPr lang="en-US" sz="1100" dirty="0" err="1">
                          <a:effectLst/>
                        </a:rPr>
                        <a:t>diterima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berfungsi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baik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ketika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klik</a:t>
                      </a:r>
                      <a:r>
                        <a:rPr lang="en-US" sz="1100" dirty="0">
                          <a:effectLst/>
                        </a:rPr>
                        <a:t> link </a:t>
                      </a:r>
                      <a:r>
                        <a:rPr lang="en-US" sz="1100" dirty="0" err="1">
                          <a:effectLst/>
                        </a:rPr>
                        <a:t>konfirmasi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kita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diarahkan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dashboard </a:t>
                      </a:r>
                      <a:r>
                        <a:rPr lang="en-US" sz="1100" dirty="0" err="1">
                          <a:effectLst/>
                        </a:rPr>
                        <a:t>kecuali</a:t>
                      </a:r>
                      <a:r>
                        <a:rPr lang="en-US" sz="1100" dirty="0">
                          <a:effectLst/>
                        </a:rPr>
                        <a:t> email yang salah</a:t>
                      </a:r>
                      <a:endParaRPr lang="id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973" marR="64973" marT="0" marB="0"/>
                </a:tc>
                <a:extLst>
                  <a:ext uri="{0D108BD9-81ED-4DB2-BD59-A6C34878D82A}">
                    <a16:rowId xmlns:a16="http://schemas.microsoft.com/office/drawing/2014/main" val="11324205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09DBD9F-17A1-4411-9212-00FB94DD519D}"/>
              </a:ext>
            </a:extLst>
          </p:cNvPr>
          <p:cNvSpPr txBox="1"/>
          <p:nvPr/>
        </p:nvSpPr>
        <p:spPr>
          <a:xfrm>
            <a:off x="231489" y="4983935"/>
            <a:ext cx="492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Franklin Gothic Demi Cond" panose="020B0706030402020204" pitchFamily="34" charset="0"/>
              </a:rPr>
              <a:t>Keterangan</a:t>
            </a:r>
            <a:r>
              <a:rPr lang="en-US" dirty="0">
                <a:latin typeface="Franklin Gothic Demi Cond" panose="020B0706030402020204" pitchFamily="34" charset="0"/>
              </a:rPr>
              <a:t> :</a:t>
            </a:r>
            <a:endParaRPr lang="id-ID" dirty="0">
              <a:latin typeface="Franklin Gothic Demi Cond" panose="020B0706030402020204" pitchFamily="34" charset="0"/>
            </a:endParaRPr>
          </a:p>
          <a:p>
            <a:pPr algn="just"/>
            <a:r>
              <a:rPr lang="en-US" dirty="0" err="1">
                <a:latin typeface="Franklin Gothic Demi Cond" panose="020B0706030402020204" pitchFamily="34" charset="0"/>
              </a:rPr>
              <a:t>Percobaan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dengan</a:t>
            </a:r>
            <a:r>
              <a:rPr lang="en-US" dirty="0">
                <a:latin typeface="Franklin Gothic Demi Cond" panose="020B0706030402020204" pitchFamily="34" charset="0"/>
              </a:rPr>
              <a:t> data yang </a:t>
            </a:r>
            <a:r>
              <a:rPr lang="en-US" dirty="0" err="1">
                <a:latin typeface="Franklin Gothic Demi Cond" panose="020B0706030402020204" pitchFamily="34" charset="0"/>
              </a:rPr>
              <a:t>benar</a:t>
            </a:r>
            <a:r>
              <a:rPr lang="en-US" dirty="0">
                <a:latin typeface="Franklin Gothic Demi Cond" panose="020B0706030402020204" pitchFamily="34" charset="0"/>
              </a:rPr>
              <a:t> 9 kali </a:t>
            </a:r>
            <a:r>
              <a:rPr lang="en-US" dirty="0" err="1">
                <a:latin typeface="Franklin Gothic Demi Cond" panose="020B0706030402020204" pitchFamily="34" charset="0"/>
              </a:rPr>
              <a:t>percobaan</a:t>
            </a:r>
            <a:r>
              <a:rPr lang="en-US" dirty="0">
                <a:latin typeface="Franklin Gothic Demi Cond" panose="020B0706030402020204" pitchFamily="34" charset="0"/>
              </a:rPr>
              <a:t>. 1 kali </a:t>
            </a:r>
            <a:r>
              <a:rPr lang="en-US" dirty="0" err="1">
                <a:latin typeface="Franklin Gothic Demi Cond" panose="020B0706030402020204" pitchFamily="34" charset="0"/>
              </a:rPr>
              <a:t>percobaan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dengan</a:t>
            </a:r>
            <a:r>
              <a:rPr lang="en-US" dirty="0">
                <a:latin typeface="Franklin Gothic Demi Cond" panose="020B0706030402020204" pitchFamily="34" charset="0"/>
              </a:rPr>
              <a:t> data yang salah.</a:t>
            </a:r>
            <a:endParaRPr lang="id-ID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PERCOBAAN GAMBAR (C1)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chapta dengan gambar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rechapta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5EA4D51B-35FE-448B-8AE7-355CE804F489}"/>
              </a:ext>
            </a:extLst>
          </p:cNvPr>
          <p:cNvSpPr/>
          <p:nvPr/>
        </p:nvSpPr>
        <p:spPr>
          <a:xfrm rot="10800000">
            <a:off x="7190509" y="3553691"/>
            <a:ext cx="2732809" cy="65462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BDA15-80AF-4FD5-81D0-F12FC916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0" y="1053640"/>
            <a:ext cx="5223557" cy="5158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3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PERCOBAAN GAMBAR (C1)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chapta dengan gambar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rechapta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5EA4D51B-35FE-448B-8AE7-355CE804F489}"/>
              </a:ext>
            </a:extLst>
          </p:cNvPr>
          <p:cNvSpPr/>
          <p:nvPr/>
        </p:nvSpPr>
        <p:spPr>
          <a:xfrm rot="10800000">
            <a:off x="7190509" y="3553691"/>
            <a:ext cx="2732809" cy="65462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BDA15-80AF-4FD5-81D0-F12FC916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5" y="1053640"/>
            <a:ext cx="5217326" cy="5158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19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PERCOBAAN GAMBAR (C1)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chapta dengan gambar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rechapta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5EA4D51B-35FE-448B-8AE7-355CE804F489}"/>
              </a:ext>
            </a:extLst>
          </p:cNvPr>
          <p:cNvSpPr/>
          <p:nvPr/>
        </p:nvSpPr>
        <p:spPr>
          <a:xfrm rot="10800000">
            <a:off x="7190509" y="3553691"/>
            <a:ext cx="2732809" cy="65462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BDA15-80AF-4FD5-81D0-F12FC916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9" y="1053640"/>
            <a:ext cx="5197438" cy="5158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08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PERCOBAAN MUSIK (C2)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chapta dengan musik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rechapta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28CD0E79-2CF6-448C-9342-7CA3673B5B33}"/>
              </a:ext>
            </a:extLst>
          </p:cNvPr>
          <p:cNvSpPr/>
          <p:nvPr/>
        </p:nvSpPr>
        <p:spPr>
          <a:xfrm rot="10800000">
            <a:off x="7211291" y="3584864"/>
            <a:ext cx="3086100" cy="737754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1121-4CD5-4F53-A67F-F8F10496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2" y="2614225"/>
            <a:ext cx="5615755" cy="2679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3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rechapta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67D9EF-E489-4E44-95FD-58F03C6092A1}"/>
              </a:ext>
            </a:extLst>
          </p:cNvPr>
          <p:cNvSpPr txBox="1">
            <a:spLocks/>
          </p:cNvSpPr>
          <p:nvPr/>
        </p:nvSpPr>
        <p:spPr>
          <a:xfrm>
            <a:off x="6210300" y="2086496"/>
            <a:ext cx="5624945" cy="359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>
                <a:latin typeface="Franklin Gothic Demi Cond" panose="020B0706030402020204" pitchFamily="34" charset="0"/>
              </a:rPr>
              <a:t>HASIL PENGUJIAN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9" name="Arrow: U-Turn 8">
            <a:extLst>
              <a:ext uri="{FF2B5EF4-FFF2-40B4-BE49-F238E27FC236}">
                <a16:creationId xmlns:a16="http://schemas.microsoft.com/office/drawing/2014/main" id="{73B28462-0B0C-4A48-B1DA-22975F1FA23A}"/>
              </a:ext>
            </a:extLst>
          </p:cNvPr>
          <p:cNvSpPr/>
          <p:nvPr/>
        </p:nvSpPr>
        <p:spPr>
          <a:xfrm rot="7467418">
            <a:off x="6807423" y="3238488"/>
            <a:ext cx="1947872" cy="1429353"/>
          </a:xfrm>
          <a:prstGeom prst="uturn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00E1F3-1B42-412B-9FD1-4B8F50C1C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42161"/>
              </p:ext>
            </p:extLst>
          </p:nvPr>
        </p:nvGraphicFramePr>
        <p:xfrm>
          <a:off x="356755" y="1908144"/>
          <a:ext cx="5431559" cy="413146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92118">
                  <a:extLst>
                    <a:ext uri="{9D8B030D-6E8A-4147-A177-3AD203B41FA5}">
                      <a16:colId xmlns:a16="http://schemas.microsoft.com/office/drawing/2014/main" val="263700665"/>
                    </a:ext>
                  </a:extLst>
                </a:gridCol>
                <a:gridCol w="912037">
                  <a:extLst>
                    <a:ext uri="{9D8B030D-6E8A-4147-A177-3AD203B41FA5}">
                      <a16:colId xmlns:a16="http://schemas.microsoft.com/office/drawing/2014/main" val="2082969362"/>
                    </a:ext>
                  </a:extLst>
                </a:gridCol>
                <a:gridCol w="784236">
                  <a:extLst>
                    <a:ext uri="{9D8B030D-6E8A-4147-A177-3AD203B41FA5}">
                      <a16:colId xmlns:a16="http://schemas.microsoft.com/office/drawing/2014/main" val="2407872683"/>
                    </a:ext>
                  </a:extLst>
                </a:gridCol>
                <a:gridCol w="1045648">
                  <a:extLst>
                    <a:ext uri="{9D8B030D-6E8A-4147-A177-3AD203B41FA5}">
                      <a16:colId xmlns:a16="http://schemas.microsoft.com/office/drawing/2014/main" val="388669062"/>
                    </a:ext>
                  </a:extLst>
                </a:gridCol>
                <a:gridCol w="2297520">
                  <a:extLst>
                    <a:ext uri="{9D8B030D-6E8A-4147-A177-3AD203B41FA5}">
                      <a16:colId xmlns:a16="http://schemas.microsoft.com/office/drawing/2014/main" val="3567716376"/>
                    </a:ext>
                  </a:extLst>
                </a:gridCol>
              </a:tblGrid>
              <a:tr h="5835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Kode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Intensitas Percobaan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Presentase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Hasil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 anchor="ctr"/>
                </a:tc>
                <a:extLst>
                  <a:ext uri="{0D108BD9-81ED-4DB2-BD59-A6C34878D82A}">
                    <a16:rowId xmlns:a16="http://schemas.microsoft.com/office/drawing/2014/main" val="2326277944"/>
                  </a:ext>
                </a:extLst>
              </a:tr>
              <a:tr h="17739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C1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Hasil </a:t>
                      </a:r>
                      <a:r>
                        <a:rPr lang="en-US" sz="1100" dirty="0" err="1">
                          <a:effectLst/>
                        </a:rPr>
                        <a:t>pengujian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sistem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berfungsi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baik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Untuk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setiap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percobaan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mempunyai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gambar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chapta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berbeda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Tetapi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sudah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melakukan</a:t>
                      </a:r>
                      <a:r>
                        <a:rPr lang="en-US" sz="1100" dirty="0">
                          <a:effectLst/>
                        </a:rPr>
                        <a:t> 5 kali </a:t>
                      </a:r>
                      <a:r>
                        <a:rPr lang="en-US" sz="1100" dirty="0" err="1">
                          <a:effectLst/>
                        </a:rPr>
                        <a:t>percobaan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chapta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otomatis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tercentang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tanpa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menampilkan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gambar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id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extLst>
                  <a:ext uri="{0D108BD9-81ED-4DB2-BD59-A6C34878D82A}">
                    <a16:rowId xmlns:a16="http://schemas.microsoft.com/office/drawing/2014/main" val="3026946827"/>
                  </a:ext>
                </a:extLst>
              </a:tr>
              <a:tr h="17739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C2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Hasil </a:t>
                      </a:r>
                      <a:r>
                        <a:rPr lang="en-US" sz="1100" dirty="0" err="1">
                          <a:effectLst/>
                        </a:rPr>
                        <a:t>pengujian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sistem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berfungsi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baik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Untuk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setiap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percobaan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mempunyai</a:t>
                      </a:r>
                      <a:r>
                        <a:rPr lang="en-US" sz="1100" dirty="0">
                          <a:effectLst/>
                        </a:rPr>
                        <a:t> music (</a:t>
                      </a:r>
                      <a:r>
                        <a:rPr lang="en-US" sz="1100" dirty="0" err="1">
                          <a:effectLst/>
                        </a:rPr>
                        <a:t>suara</a:t>
                      </a:r>
                      <a:r>
                        <a:rPr lang="en-US" sz="1100" dirty="0">
                          <a:effectLst/>
                        </a:rPr>
                        <a:t>) </a:t>
                      </a:r>
                      <a:r>
                        <a:rPr lang="en-US" sz="1100" dirty="0" err="1">
                          <a:effectLst/>
                        </a:rPr>
                        <a:t>chapta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berbeda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Tetapi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sudah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melakukan</a:t>
                      </a:r>
                      <a:r>
                        <a:rPr lang="en-US" sz="1100" dirty="0">
                          <a:effectLst/>
                        </a:rPr>
                        <a:t> 5 kali </a:t>
                      </a:r>
                      <a:r>
                        <a:rPr lang="en-US" sz="1100" dirty="0" err="1">
                          <a:effectLst/>
                        </a:rPr>
                        <a:t>percobaan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chapta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otomatis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tercentang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tanpa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menampilkan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musik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suara</a:t>
                      </a:r>
                      <a:r>
                        <a:rPr lang="en-US" sz="1100" dirty="0">
                          <a:effectLst/>
                        </a:rPr>
                        <a:t>).</a:t>
                      </a:r>
                      <a:endParaRPr lang="id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739" marR="62739" marT="0" marB="0"/>
                </a:tc>
                <a:extLst>
                  <a:ext uri="{0D108BD9-81ED-4DB2-BD59-A6C34878D82A}">
                    <a16:rowId xmlns:a16="http://schemas.microsoft.com/office/drawing/2014/main" val="215736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9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(P1)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pdf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46A30-E9FA-409D-A042-C8C69FE6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5" y="967047"/>
            <a:ext cx="5444775" cy="21464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C24A908-830D-4776-83F6-5F2A1C474B5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51D905-B47F-48E4-83C2-9B07629D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5" y="4743208"/>
            <a:ext cx="5444775" cy="13957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0D22568E-E5C5-4E54-B1AC-7E50BABFDE2A}"/>
              </a:ext>
            </a:extLst>
          </p:cNvPr>
          <p:cNvSpPr/>
          <p:nvPr/>
        </p:nvSpPr>
        <p:spPr>
          <a:xfrm>
            <a:off x="7917873" y="3906981"/>
            <a:ext cx="1714500" cy="924791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1 Penulis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873193-4117-4A4B-BC14-FC34707BA592}"/>
              </a:ext>
            </a:extLst>
          </p:cNvPr>
          <p:cNvSpPr/>
          <p:nvPr/>
        </p:nvSpPr>
        <p:spPr>
          <a:xfrm rot="10800000">
            <a:off x="6961909" y="4088821"/>
            <a:ext cx="498764" cy="561109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lurred image of the city backdrop" title="blurred image of the city backdrop">
            <a:extLst>
              <a:ext uri="{FF2B5EF4-FFF2-40B4-BE49-F238E27FC236}">
                <a16:creationId xmlns:a16="http://schemas.microsoft.com/office/drawing/2014/main" id="{745D072B-5C98-4218-B559-D6AD196827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oup 14" title="Paper Picture Frame">
            <a:extLst>
              <a:ext uri="{FF2B5EF4-FFF2-40B4-BE49-F238E27FC236}">
                <a16:creationId xmlns:a16="http://schemas.microsoft.com/office/drawing/2014/main" id="{2BB77C0C-1042-44F9-A00C-9DEE176AE494}"/>
              </a:ext>
            </a:extLst>
          </p:cNvPr>
          <p:cNvGrpSpPr/>
          <p:nvPr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: Rounded Corners 16" descr="Photo frame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18" name="Group 17" title="Paper Picture Frame">
            <a:extLst>
              <a:ext uri="{FF2B5EF4-FFF2-40B4-BE49-F238E27FC236}">
                <a16:creationId xmlns:a16="http://schemas.microsoft.com/office/drawing/2014/main" id="{B6B1D40C-7E92-4FF3-A3DE-A858E37F3928}"/>
              </a:ext>
            </a:extLst>
          </p:cNvPr>
          <p:cNvGrpSpPr/>
          <p:nvPr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0" name="Rectangle: Rounded Corners 19" descr="Photo frame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1" name="Group 20" title="Paper Picture Frame">
            <a:extLst>
              <a:ext uri="{FF2B5EF4-FFF2-40B4-BE49-F238E27FC236}">
                <a16:creationId xmlns:a16="http://schemas.microsoft.com/office/drawing/2014/main" id="{80AD151C-9F8B-457A-B87A-CA2E5927E2C9}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372" y="5313141"/>
            <a:ext cx="3811256" cy="960083"/>
          </a:xfrm>
        </p:spPr>
        <p:txBody>
          <a:bodyPr>
            <a:normAutofit fontScale="47500" lnSpcReduction="20000"/>
          </a:bodyPr>
          <a:lstStyle/>
          <a:p>
            <a:r>
              <a:rPr lang="id-ID" noProof="1"/>
              <a:t>Ripan Hariri 16189</a:t>
            </a:r>
          </a:p>
          <a:p>
            <a:r>
              <a:rPr lang="id-ID" noProof="1"/>
              <a:t>Rizal Saepul Mahdi 16194</a:t>
            </a:r>
          </a:p>
          <a:p>
            <a:r>
              <a:rPr lang="id-ID" noProof="1"/>
              <a:t>Rudi Wildantoro Lesmana 16200</a:t>
            </a:r>
            <a:endParaRPr lang="en-ZA" noProof="1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F9D0333-4628-40A7-9000-00224ED81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4218" y="1058333"/>
            <a:ext cx="2242416" cy="1494944"/>
          </a:xfrm>
        </p:spPr>
      </p:pic>
      <p:cxnSp>
        <p:nvCxnSpPr>
          <p:cNvPr id="8" name="Straight Connector 7" descr="vertical line">
            <a:extLst>
              <a:ext uri="{FF2B5EF4-FFF2-40B4-BE49-F238E27FC236}">
                <a16:creationId xmlns:a16="http://schemas.microsoft.com/office/drawing/2014/main" id="{C0B893E7-2D9C-445D-8C3C-B056DC61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73757" y="5313321"/>
            <a:ext cx="0" cy="896157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57C22A51-0881-468C-A7D5-C4CC0640B2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2524">
            <a:off x="9031567" y="3693767"/>
            <a:ext cx="2118605" cy="1588953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9C5BB672-00D3-4055-9610-28E17F7DE6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"/>
          <a:stretch>
            <a:fillRect/>
          </a:stretch>
        </p:blipFill>
        <p:spPr>
          <a:xfrm rot="21295767">
            <a:off x="5436101" y="1846169"/>
            <a:ext cx="2736000" cy="205200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1F6EBF-FAE4-4CA0-9B4A-57F99546BC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22" y="5128289"/>
            <a:ext cx="1829701" cy="13722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822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(P1)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pdf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46A30-E9FA-409D-A042-C8C69FE6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5" y="1079822"/>
            <a:ext cx="5444775" cy="19208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C24A908-830D-4776-83F6-5F2A1C474B5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51D905-B47F-48E4-83C2-9B07629D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8" y="4743208"/>
            <a:ext cx="5368088" cy="13957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2BD26D48-01D5-438E-9109-FE13BB31151A}"/>
              </a:ext>
            </a:extLst>
          </p:cNvPr>
          <p:cNvSpPr/>
          <p:nvPr/>
        </p:nvSpPr>
        <p:spPr>
          <a:xfrm>
            <a:off x="7917873" y="3906981"/>
            <a:ext cx="1714500" cy="924791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2 Penulis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5CB68B6E-DF0F-495E-BAB5-09BC27A394B6}"/>
              </a:ext>
            </a:extLst>
          </p:cNvPr>
          <p:cNvSpPr/>
          <p:nvPr/>
        </p:nvSpPr>
        <p:spPr>
          <a:xfrm rot="10800000">
            <a:off x="6961909" y="4088821"/>
            <a:ext cx="498764" cy="561109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(P1)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pdf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46A30-E9FA-409D-A042-C8C69FE6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5" y="1079822"/>
            <a:ext cx="5139835" cy="19208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C24A908-830D-4776-83F6-5F2A1C474B5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51D905-B47F-48E4-83C2-9B07629D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8" y="4761507"/>
            <a:ext cx="5368088" cy="13591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FE6DB23-4EC7-436B-B9E6-E91DE4D89FB5}"/>
              </a:ext>
            </a:extLst>
          </p:cNvPr>
          <p:cNvSpPr/>
          <p:nvPr/>
        </p:nvSpPr>
        <p:spPr>
          <a:xfrm>
            <a:off x="7917873" y="3906981"/>
            <a:ext cx="1714500" cy="924791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&gt;2 Penulis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279270C-9274-4CC0-BE01-57D1802932D8}"/>
              </a:ext>
            </a:extLst>
          </p:cNvPr>
          <p:cNvSpPr/>
          <p:nvPr/>
        </p:nvSpPr>
        <p:spPr>
          <a:xfrm rot="10800000">
            <a:off x="6961909" y="4088821"/>
            <a:ext cx="498764" cy="561109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(P2)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B66FBC7-9112-476D-844A-EA2C476F58ED}"/>
              </a:ext>
            </a:extLst>
          </p:cNvPr>
          <p:cNvSpPr/>
          <p:nvPr/>
        </p:nvSpPr>
        <p:spPr>
          <a:xfrm rot="8079453">
            <a:off x="6631708" y="3778828"/>
            <a:ext cx="2389910" cy="6996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2C7C9-2114-45BB-8CF2-1DFDBD25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8" y="962891"/>
            <a:ext cx="5243944" cy="4750923"/>
          </a:xfrm>
          <a:prstGeom prst="rect">
            <a:avLst/>
          </a:prstGeom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B8BB1E55-B4E3-4D1D-BE74-295BF52CAB20}"/>
              </a:ext>
            </a:extLst>
          </p:cNvPr>
          <p:cNvSpPr/>
          <p:nvPr/>
        </p:nvSpPr>
        <p:spPr>
          <a:xfrm>
            <a:off x="6636904" y="333835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1 Penulis</a:t>
            </a:r>
          </a:p>
        </p:txBody>
      </p:sp>
    </p:spTree>
    <p:extLst>
      <p:ext uri="{BB962C8B-B14F-4D97-AF65-F5344CB8AC3E}">
        <p14:creationId xmlns:p14="http://schemas.microsoft.com/office/powerpoint/2010/main" val="130700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(P2)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B66FBC7-9112-476D-844A-EA2C476F58ED}"/>
              </a:ext>
            </a:extLst>
          </p:cNvPr>
          <p:cNvSpPr/>
          <p:nvPr/>
        </p:nvSpPr>
        <p:spPr>
          <a:xfrm rot="8079453">
            <a:off x="6631708" y="3778828"/>
            <a:ext cx="2389910" cy="6996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2C7C9-2114-45BB-8CF2-1DFDBD25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2" y="962891"/>
            <a:ext cx="5217075" cy="4750923"/>
          </a:xfrm>
          <a:prstGeom prst="rect">
            <a:avLst/>
          </a:prstGeom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B8BB1E55-B4E3-4D1D-BE74-295BF52CAB20}"/>
              </a:ext>
            </a:extLst>
          </p:cNvPr>
          <p:cNvSpPr/>
          <p:nvPr/>
        </p:nvSpPr>
        <p:spPr>
          <a:xfrm>
            <a:off x="6636904" y="333835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2 Penulis</a:t>
            </a:r>
          </a:p>
        </p:txBody>
      </p:sp>
    </p:spTree>
    <p:extLst>
      <p:ext uri="{BB962C8B-B14F-4D97-AF65-F5344CB8AC3E}">
        <p14:creationId xmlns:p14="http://schemas.microsoft.com/office/powerpoint/2010/main" val="42387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(P2)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B66FBC7-9112-476D-844A-EA2C476F58ED}"/>
              </a:ext>
            </a:extLst>
          </p:cNvPr>
          <p:cNvSpPr/>
          <p:nvPr/>
        </p:nvSpPr>
        <p:spPr>
          <a:xfrm rot="8079453">
            <a:off x="6631708" y="3778828"/>
            <a:ext cx="2389910" cy="6996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2C7C9-2114-45BB-8CF2-1DFDBD25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2" y="1125241"/>
            <a:ext cx="5217075" cy="4426223"/>
          </a:xfrm>
          <a:prstGeom prst="rect">
            <a:avLst/>
          </a:prstGeom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B8BB1E55-B4E3-4D1D-BE74-295BF52CAB20}"/>
              </a:ext>
            </a:extLst>
          </p:cNvPr>
          <p:cNvSpPr/>
          <p:nvPr/>
        </p:nvSpPr>
        <p:spPr>
          <a:xfrm>
            <a:off x="6636904" y="333835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&gt;2 Penulis</a:t>
            </a:r>
          </a:p>
        </p:txBody>
      </p:sp>
    </p:spTree>
    <p:extLst>
      <p:ext uri="{BB962C8B-B14F-4D97-AF65-F5344CB8AC3E}">
        <p14:creationId xmlns:p14="http://schemas.microsoft.com/office/powerpoint/2010/main" val="39207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1" y="2621990"/>
            <a:ext cx="5624945" cy="410787"/>
          </a:xfrm>
        </p:spPr>
        <p:txBody>
          <a:bodyPr/>
          <a:lstStyle/>
          <a:p>
            <a:pPr algn="just"/>
            <a:r>
              <a:rPr lang="en-US" dirty="0">
                <a:latin typeface="Franklin Gothic Demi Cond" panose="020B0706030402020204" pitchFamily="34" charset="0"/>
              </a:rPr>
              <a:t>H</a:t>
            </a:r>
            <a:r>
              <a:rPr lang="id-ID" dirty="0">
                <a:latin typeface="Franklin Gothic Demi Cond" panose="020B0706030402020204" pitchFamily="34" charset="0"/>
              </a:rPr>
              <a:t>ASIL PENGUJIAN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(pdf)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B66FBC7-9112-476D-844A-EA2C476F58ED}"/>
              </a:ext>
            </a:extLst>
          </p:cNvPr>
          <p:cNvSpPr/>
          <p:nvPr/>
        </p:nvSpPr>
        <p:spPr>
          <a:xfrm rot="8079453">
            <a:off x="6631708" y="3778828"/>
            <a:ext cx="2389910" cy="6996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FAC433-565C-401A-B2ED-72C951C08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77159"/>
              </p:ext>
            </p:extLst>
          </p:nvPr>
        </p:nvGraphicFramePr>
        <p:xfrm>
          <a:off x="346364" y="2559440"/>
          <a:ext cx="5338041" cy="266509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5367">
                  <a:extLst>
                    <a:ext uri="{9D8B030D-6E8A-4147-A177-3AD203B41FA5}">
                      <a16:colId xmlns:a16="http://schemas.microsoft.com/office/drawing/2014/main" val="3453574133"/>
                    </a:ext>
                  </a:extLst>
                </a:gridCol>
                <a:gridCol w="896334">
                  <a:extLst>
                    <a:ext uri="{9D8B030D-6E8A-4147-A177-3AD203B41FA5}">
                      <a16:colId xmlns:a16="http://schemas.microsoft.com/office/drawing/2014/main" val="3764947262"/>
                    </a:ext>
                  </a:extLst>
                </a:gridCol>
                <a:gridCol w="770733">
                  <a:extLst>
                    <a:ext uri="{9D8B030D-6E8A-4147-A177-3AD203B41FA5}">
                      <a16:colId xmlns:a16="http://schemas.microsoft.com/office/drawing/2014/main" val="1323649440"/>
                    </a:ext>
                  </a:extLst>
                </a:gridCol>
                <a:gridCol w="1027644">
                  <a:extLst>
                    <a:ext uri="{9D8B030D-6E8A-4147-A177-3AD203B41FA5}">
                      <a16:colId xmlns:a16="http://schemas.microsoft.com/office/drawing/2014/main" val="2513608451"/>
                    </a:ext>
                  </a:extLst>
                </a:gridCol>
                <a:gridCol w="2257963">
                  <a:extLst>
                    <a:ext uri="{9D8B030D-6E8A-4147-A177-3AD203B41FA5}">
                      <a16:colId xmlns:a16="http://schemas.microsoft.com/office/drawing/2014/main" val="2986059010"/>
                    </a:ext>
                  </a:extLst>
                </a:gridCol>
              </a:tblGrid>
              <a:tr h="556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Kode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Intensitas Percobaan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Presentase (%)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Hasil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 anchor="ctr"/>
                </a:tc>
                <a:extLst>
                  <a:ext uri="{0D108BD9-81ED-4DB2-BD59-A6C34878D82A}">
                    <a16:rowId xmlns:a16="http://schemas.microsoft.com/office/drawing/2014/main" val="1027560100"/>
                  </a:ext>
                </a:extLst>
              </a:tr>
              <a:tr h="13125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P1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Hasil pengujian sistem berfungsi dengan baik</a:t>
                      </a:r>
                      <a:endParaRPr lang="id-ID" sz="10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File terdownload dengan nama “books” dan untuk download selanjutnya nama file ditambah dengan angka sesuai urutan, menjadi “books(1)”, “books(2)”, dst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extLst>
                  <a:ext uri="{0D108BD9-81ED-4DB2-BD59-A6C34878D82A}">
                    <a16:rowId xmlns:a16="http://schemas.microsoft.com/office/drawing/2014/main" val="3432880425"/>
                  </a:ext>
                </a:extLst>
              </a:tr>
              <a:tr h="7452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P2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Hasil </a:t>
                      </a:r>
                      <a:r>
                        <a:rPr lang="en-US" sz="1100" dirty="0" err="1">
                          <a:effectLst/>
                        </a:rPr>
                        <a:t>pengujian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sistem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ditemukan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bahwa</a:t>
                      </a:r>
                      <a:r>
                        <a:rPr lang="en-US" sz="1100" dirty="0">
                          <a:effectLst/>
                        </a:rPr>
                        <a:t> data </a:t>
                      </a:r>
                      <a:r>
                        <a:rPr lang="en-US" sz="1100" dirty="0" err="1">
                          <a:effectLst/>
                        </a:rPr>
                        <a:t>sesuai</a:t>
                      </a:r>
                      <a:r>
                        <a:rPr lang="en-US" sz="1100" dirty="0">
                          <a:effectLst/>
                        </a:rPr>
                        <a:t> (valid)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Data </a:t>
                      </a:r>
                      <a:r>
                        <a:rPr lang="en-US" sz="1100" dirty="0" err="1">
                          <a:effectLst/>
                        </a:rPr>
                        <a:t>terdiri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judul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buku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jumlah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stok</a:t>
                      </a:r>
                      <a:r>
                        <a:rPr lang="en-US" sz="1100" dirty="0">
                          <a:effectLst/>
                        </a:rPr>
                        <a:t>, dan </a:t>
                      </a:r>
                      <a:r>
                        <a:rPr lang="en-US" sz="1100" dirty="0" err="1">
                          <a:effectLst/>
                        </a:rPr>
                        <a:t>penulis</a:t>
                      </a:r>
                      <a:endParaRPr lang="id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59" marR="61659" marT="0" marB="0"/>
                </a:tc>
                <a:extLst>
                  <a:ext uri="{0D108BD9-81ED-4DB2-BD59-A6C34878D82A}">
                    <a16:rowId xmlns:a16="http://schemas.microsoft.com/office/drawing/2014/main" val="646819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(E1)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excel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BC7B4DB-DCC4-47B1-AE30-06FA5EE8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8230" y="2822864"/>
            <a:ext cx="1460046" cy="1104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287C4937-7764-4D02-9C6B-98E18397610C}"/>
              </a:ext>
            </a:extLst>
          </p:cNvPr>
          <p:cNvSpPr/>
          <p:nvPr/>
        </p:nvSpPr>
        <p:spPr>
          <a:xfrm>
            <a:off x="8182965" y="2729345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1 Penulis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88321-54B3-4891-B2F1-E9B2EE60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" y="1215031"/>
            <a:ext cx="5301880" cy="18601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1245EC7-C62C-4183-9F70-746799C0BC9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0E540D-2ADE-4CE4-A4CD-9C9171C3E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" y="4801129"/>
            <a:ext cx="5301880" cy="13720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2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(E1)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excel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BC7B4DB-DCC4-47B1-AE30-06FA5EE8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8230" y="2822864"/>
            <a:ext cx="1460046" cy="1104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287C4937-7764-4D02-9C6B-98E18397610C}"/>
              </a:ext>
            </a:extLst>
          </p:cNvPr>
          <p:cNvSpPr/>
          <p:nvPr/>
        </p:nvSpPr>
        <p:spPr>
          <a:xfrm>
            <a:off x="8182965" y="2729345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2 Penulis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88321-54B3-4891-B2F1-E9B2EE60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" y="1250976"/>
            <a:ext cx="5301880" cy="17882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1245EC7-C62C-4183-9F70-746799C0BC9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0E540D-2ADE-4CE4-A4CD-9C9171C3E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" y="4803780"/>
            <a:ext cx="5301880" cy="13667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24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DOWNLOAD FILE (E1)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keberfungsian download data file dalam bentuk excel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BC7B4DB-DCC4-47B1-AE30-06FA5EE8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8230" y="2822864"/>
            <a:ext cx="1460046" cy="1104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287C4937-7764-4D02-9C6B-98E18397610C}"/>
              </a:ext>
            </a:extLst>
          </p:cNvPr>
          <p:cNvSpPr/>
          <p:nvPr/>
        </p:nvSpPr>
        <p:spPr>
          <a:xfrm>
            <a:off x="8182965" y="2729345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&gt;2 Penulis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88321-54B3-4891-B2F1-E9B2EE60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9" y="1250976"/>
            <a:ext cx="5034251" cy="17882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1245EC7-C62C-4183-9F70-746799C0BC95}"/>
              </a:ext>
            </a:extLst>
          </p:cNvPr>
          <p:cNvSpPr/>
          <p:nvPr/>
        </p:nvSpPr>
        <p:spPr>
          <a:xfrm>
            <a:off x="2819370" y="3475760"/>
            <a:ext cx="498764" cy="92479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0E540D-2ADE-4CE4-A4CD-9C9171C3E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" y="4804966"/>
            <a:ext cx="5301880" cy="1364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3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(E2)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868C096-CEC7-44A1-B233-A9D97E710DF4}"/>
              </a:ext>
            </a:extLst>
          </p:cNvPr>
          <p:cNvCxnSpPr/>
          <p:nvPr/>
        </p:nvCxnSpPr>
        <p:spPr>
          <a:xfrm rot="10800000" flipV="1">
            <a:off x="6650183" y="3002972"/>
            <a:ext cx="1381991" cy="1039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3DFE966E-43E4-40A8-BAEF-AE4515667FEF}"/>
              </a:ext>
            </a:extLst>
          </p:cNvPr>
          <p:cNvSpPr/>
          <p:nvPr/>
        </p:nvSpPr>
        <p:spPr>
          <a:xfrm>
            <a:off x="8182965" y="300297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1 Penulis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96CD3-CB90-4C5E-86D8-DF56294C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0" y="1289034"/>
            <a:ext cx="4458322" cy="4363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52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036" y="308264"/>
            <a:ext cx="9372600" cy="1295400"/>
          </a:xfrm>
        </p:spPr>
        <p:txBody>
          <a:bodyPr>
            <a:normAutofit/>
          </a:bodyPr>
          <a:lstStyle/>
          <a:p>
            <a:r>
              <a:rPr lang="id-ID" sz="3600" dirty="0"/>
              <a:t>Teknik pengujian intersistem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1036" y="1748428"/>
            <a:ext cx="9937173" cy="44831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Pengujian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intersistem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merupakan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sistem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diinterkoneksikan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sistem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yang lain.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Interkoneksinya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dapat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berupa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data yang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masuk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ke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suatu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yang lain,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keluar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atau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keduanya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. </a:t>
            </a:r>
            <a:endParaRPr lang="id-ID" altLang="ko-KR" dirty="0">
              <a:solidFill>
                <a:schemeClr val="tx2"/>
              </a:solidFill>
              <a:latin typeface="Franklin Gothic Demi Cond" panose="020B0706030402020204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Pengujian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ini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didesain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memastikan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bahwa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interkoneksi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antar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berfungsi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dengan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baik</a:t>
            </a: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.</a:t>
            </a:r>
            <a:endParaRPr lang="id-ID" altLang="ko-KR" dirty="0">
              <a:solidFill>
                <a:schemeClr val="tx2"/>
              </a:solidFill>
              <a:latin typeface="Franklin Gothic Demi Cond" panose="020B0706030402020204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id-ID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Tahapan :</a:t>
            </a:r>
          </a:p>
          <a:p>
            <a:pPr marL="457200" indent="-457200" algn="just">
              <a:buAutoNum type="arabicPeriod"/>
            </a:pPr>
            <a:r>
              <a:rPr lang="id-ID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Analisis</a:t>
            </a:r>
          </a:p>
          <a:p>
            <a:pPr marL="457200" indent="-457200" algn="just">
              <a:buAutoNum type="arabicPeriod"/>
            </a:pPr>
            <a:r>
              <a:rPr lang="id-ID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Pengujian</a:t>
            </a:r>
          </a:p>
          <a:p>
            <a:pPr marL="457200" indent="-457200" algn="just">
              <a:buAutoNum type="arabicPeriod"/>
            </a:pPr>
            <a:r>
              <a:rPr lang="id-ID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Kesimpulan</a:t>
            </a:r>
            <a:endParaRPr lang="en-US" altLang="ko-KR" dirty="0">
              <a:solidFill>
                <a:schemeClr val="tx2"/>
              </a:solidFill>
              <a:latin typeface="Franklin Gothic Demi Cond" panose="020B0706030402020204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tx2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146" name="Picture 2" descr="https://www.pngkey.com/png/detail/335-3350580_testing-system-testing-icon.png">
            <a:extLst>
              <a:ext uri="{FF2B5EF4-FFF2-40B4-BE49-F238E27FC236}">
                <a16:creationId xmlns:a16="http://schemas.microsoft.com/office/drawing/2014/main" id="{A34D62DE-2BD2-4113-BDD1-DD655A5E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85" y="3989978"/>
            <a:ext cx="1995632" cy="20930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pngkey.com/png/detail/335-3350580_testing-system-testing-icon.png">
            <a:extLst>
              <a:ext uri="{FF2B5EF4-FFF2-40B4-BE49-F238E27FC236}">
                <a16:creationId xmlns:a16="http://schemas.microsoft.com/office/drawing/2014/main" id="{24C347EB-B48D-48AC-96DB-27667847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49" y="4222469"/>
            <a:ext cx="1552285" cy="16280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pngkey.com/png/detail/335-3350580_testing-system-testing-icon.png">
            <a:extLst>
              <a:ext uri="{FF2B5EF4-FFF2-40B4-BE49-F238E27FC236}">
                <a16:creationId xmlns:a16="http://schemas.microsoft.com/office/drawing/2014/main" id="{E8E2C507-1AB3-4C46-8742-567BCCB2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495" y="4627510"/>
            <a:ext cx="779894" cy="8179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(E2)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868C096-CEC7-44A1-B233-A9D97E710DF4}"/>
              </a:ext>
            </a:extLst>
          </p:cNvPr>
          <p:cNvCxnSpPr/>
          <p:nvPr/>
        </p:nvCxnSpPr>
        <p:spPr>
          <a:xfrm rot="10800000" flipV="1">
            <a:off x="6650183" y="3002972"/>
            <a:ext cx="1381991" cy="1039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3DFE966E-43E4-40A8-BAEF-AE4515667FEF}"/>
              </a:ext>
            </a:extLst>
          </p:cNvPr>
          <p:cNvSpPr/>
          <p:nvPr/>
        </p:nvSpPr>
        <p:spPr>
          <a:xfrm>
            <a:off x="8182965" y="300297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2 Penulis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96CD3-CB90-4C5E-86D8-DF56294C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0" y="1422267"/>
            <a:ext cx="4458322" cy="40965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41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0" y="1646613"/>
            <a:ext cx="5624945" cy="1082732"/>
          </a:xfrm>
        </p:spPr>
        <p:txBody>
          <a:bodyPr/>
          <a:lstStyle/>
          <a:p>
            <a:r>
              <a:rPr lang="id-ID" dirty="0"/>
              <a:t>KEVALIDAN DATA (E2)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ujian untuk mengecek kavalidan data laporan yang terdownload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868C096-CEC7-44A1-B233-A9D97E710DF4}"/>
              </a:ext>
            </a:extLst>
          </p:cNvPr>
          <p:cNvCxnSpPr/>
          <p:nvPr/>
        </p:nvCxnSpPr>
        <p:spPr>
          <a:xfrm rot="10800000" flipV="1">
            <a:off x="6650183" y="3002972"/>
            <a:ext cx="1381991" cy="1039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3DFE966E-43E4-40A8-BAEF-AE4515667FEF}"/>
              </a:ext>
            </a:extLst>
          </p:cNvPr>
          <p:cNvSpPr/>
          <p:nvPr/>
        </p:nvSpPr>
        <p:spPr>
          <a:xfrm>
            <a:off x="8182965" y="3002972"/>
            <a:ext cx="1395269" cy="752600"/>
          </a:xfrm>
          <a:prstGeom prst="flowChartMulti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&gt;2 Penulis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96CD3-CB90-4C5E-86D8-DF56294C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0" y="1841415"/>
            <a:ext cx="4458322" cy="32582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312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0FE300-385D-4AAB-B7E9-C4A40E723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0691" y="2498668"/>
            <a:ext cx="5624945" cy="390005"/>
          </a:xfrm>
        </p:spPr>
        <p:txBody>
          <a:bodyPr/>
          <a:lstStyle/>
          <a:p>
            <a:pPr algn="just"/>
            <a:r>
              <a:rPr lang="en-US" dirty="0">
                <a:latin typeface="Franklin Gothic Demi Cond" panose="020B0706030402020204" pitchFamily="34" charset="0"/>
              </a:rPr>
              <a:t>H</a:t>
            </a:r>
            <a:r>
              <a:rPr lang="id-ID" dirty="0">
                <a:latin typeface="Franklin Gothic Demi Cond" panose="020B0706030402020204" pitchFamily="34" charset="0"/>
              </a:rPr>
              <a:t>ASIL PENGUJIAN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B48768-270B-460E-BF1C-3C05D1F9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1" y="381000"/>
            <a:ext cx="5811982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200" dirty="0">
                <a:latin typeface="Britannic Bold" panose="020B0903060703020204" pitchFamily="34" charset="0"/>
              </a:rPr>
              <a:t>pengujian </a:t>
            </a:r>
            <a:r>
              <a:rPr lang="id-ID" sz="32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laporan (excel)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68DD0D-1546-4194-AA3A-076EFB0AC957}"/>
              </a:ext>
            </a:extLst>
          </p:cNvPr>
          <p:cNvCxnSpPr>
            <a:cxnSpLocks/>
          </p:cNvCxnSpPr>
          <p:nvPr/>
        </p:nvCxnSpPr>
        <p:spPr>
          <a:xfrm flipH="1">
            <a:off x="6525491" y="3057351"/>
            <a:ext cx="157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18D37A-15E5-4369-A4F8-26AE5F5AA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81959"/>
              </p:ext>
            </p:extLst>
          </p:nvPr>
        </p:nvGraphicFramePr>
        <p:xfrm>
          <a:off x="446520" y="2017040"/>
          <a:ext cx="5320434" cy="305066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4095">
                  <a:extLst>
                    <a:ext uri="{9D8B030D-6E8A-4147-A177-3AD203B41FA5}">
                      <a16:colId xmlns:a16="http://schemas.microsoft.com/office/drawing/2014/main" val="2856527635"/>
                    </a:ext>
                  </a:extLst>
                </a:gridCol>
                <a:gridCol w="893378">
                  <a:extLst>
                    <a:ext uri="{9D8B030D-6E8A-4147-A177-3AD203B41FA5}">
                      <a16:colId xmlns:a16="http://schemas.microsoft.com/office/drawing/2014/main" val="1646096164"/>
                    </a:ext>
                  </a:extLst>
                </a:gridCol>
                <a:gridCol w="768191">
                  <a:extLst>
                    <a:ext uri="{9D8B030D-6E8A-4147-A177-3AD203B41FA5}">
                      <a16:colId xmlns:a16="http://schemas.microsoft.com/office/drawing/2014/main" val="2381348765"/>
                    </a:ext>
                  </a:extLst>
                </a:gridCol>
                <a:gridCol w="1024255">
                  <a:extLst>
                    <a:ext uri="{9D8B030D-6E8A-4147-A177-3AD203B41FA5}">
                      <a16:colId xmlns:a16="http://schemas.microsoft.com/office/drawing/2014/main" val="1127271831"/>
                    </a:ext>
                  </a:extLst>
                </a:gridCol>
                <a:gridCol w="2250515">
                  <a:extLst>
                    <a:ext uri="{9D8B030D-6E8A-4147-A177-3AD203B41FA5}">
                      <a16:colId xmlns:a16="http://schemas.microsoft.com/office/drawing/2014/main" val="4145357374"/>
                    </a:ext>
                  </a:extLst>
                </a:gridCol>
              </a:tblGrid>
              <a:tr h="5543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Kode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Intensitas Percobaan Uji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Presentase (%)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Hasil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 anchor="ctr"/>
                </a:tc>
                <a:extLst>
                  <a:ext uri="{0D108BD9-81ED-4DB2-BD59-A6C34878D82A}">
                    <a16:rowId xmlns:a16="http://schemas.microsoft.com/office/drawing/2014/main" val="4216659912"/>
                  </a:ext>
                </a:extLst>
              </a:tr>
              <a:tr h="16851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E1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Hasil pengujian sistem berfungsi dengan baik</a:t>
                      </a:r>
                      <a:endParaRPr lang="id-ID" sz="10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 File terdownload dengan nama “Data Buku Larapus” dan untuk download selanjutnya nama file ditambah dengan angka sesuai urutan, menjadi “Data Buku Larapus(1)”, “Data Buku Larapus(2)”, dst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extLst>
                  <a:ext uri="{0D108BD9-81ED-4DB2-BD59-A6C34878D82A}">
                    <a16:rowId xmlns:a16="http://schemas.microsoft.com/office/drawing/2014/main" val="408389236"/>
                  </a:ext>
                </a:extLst>
              </a:tr>
              <a:tr h="7428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E2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id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Hasil </a:t>
                      </a:r>
                      <a:r>
                        <a:rPr lang="en-US" sz="1100" dirty="0" err="1">
                          <a:effectLst/>
                        </a:rPr>
                        <a:t>pengujian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sistem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ditemukan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bahwa</a:t>
                      </a:r>
                      <a:r>
                        <a:rPr lang="en-US" sz="1100" dirty="0">
                          <a:effectLst/>
                        </a:rPr>
                        <a:t> data </a:t>
                      </a:r>
                      <a:r>
                        <a:rPr lang="en-US" sz="1100" dirty="0" err="1">
                          <a:effectLst/>
                        </a:rPr>
                        <a:t>sesuai</a:t>
                      </a:r>
                      <a:r>
                        <a:rPr lang="en-US" sz="1100" dirty="0">
                          <a:effectLst/>
                        </a:rPr>
                        <a:t> (valid)</a:t>
                      </a:r>
                      <a:endParaRPr lang="id-ID" sz="10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Data </a:t>
                      </a:r>
                      <a:r>
                        <a:rPr lang="en-US" sz="1100" dirty="0" err="1">
                          <a:effectLst/>
                        </a:rPr>
                        <a:t>terdiri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judul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buku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jumlah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stok</a:t>
                      </a:r>
                      <a:r>
                        <a:rPr lang="en-US" sz="1100" dirty="0">
                          <a:effectLst/>
                        </a:rPr>
                        <a:t>, dan </a:t>
                      </a:r>
                      <a:r>
                        <a:rPr lang="en-US" sz="1100" dirty="0" err="1">
                          <a:effectLst/>
                        </a:rPr>
                        <a:t>penulis</a:t>
                      </a:r>
                      <a:endParaRPr lang="id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455" marR="61455" marT="0" marB="0"/>
                </a:tc>
                <a:extLst>
                  <a:ext uri="{0D108BD9-81ED-4DB2-BD59-A6C34878D82A}">
                    <a16:rowId xmlns:a16="http://schemas.microsoft.com/office/drawing/2014/main" val="32257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66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KESIMPULAN</a:t>
            </a:r>
            <a:endParaRPr lang="en-US" sz="4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B68E14-636C-4B07-91F0-9B8E5D71B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95291"/>
            <a:ext cx="8754932" cy="40626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didapat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rincian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kumimoji="0" lang="id-ID" altLang="id-ID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: 90 kali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percobaan</a:t>
            </a:r>
            <a:endParaRPr kumimoji="0" lang="id-ID" altLang="id-ID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sukses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: 88 kali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percobaan</a:t>
            </a:r>
            <a:endParaRPr kumimoji="0" lang="id-ID" altLang="id-ID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penilaian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disepakati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kumimoji="0" lang="en-US" altLang="id-ID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kumimoji="0" lang="id-ID" altLang="id-ID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id-ID" sz="2000" i="1" dirty="0">
              <a:solidFill>
                <a:schemeClr val="tx1"/>
              </a:solidFill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altLang="id-ID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Ganang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wahyu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setiawan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(2011) </a:t>
            </a: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Universitas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Sanata</a:t>
            </a:r>
            <a:r>
              <a:rPr kumimoji="0" lang="en-US" altLang="id-ID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Demi Cond" panose="020B07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Dharma</a:t>
            </a:r>
            <a:endParaRPr kumimoji="0" lang="id-ID" altLang="id-ID" sz="1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id-ID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Demi Cond" panose="020B07060304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9AF116-E09B-4DDD-AE51-C869C31CF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08084"/>
              </p:ext>
            </p:extLst>
          </p:nvPr>
        </p:nvGraphicFramePr>
        <p:xfrm>
          <a:off x="2098675" y="4299921"/>
          <a:ext cx="3997325" cy="79197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768475">
                  <a:extLst>
                    <a:ext uri="{9D8B030D-6E8A-4147-A177-3AD203B41FA5}">
                      <a16:colId xmlns:a16="http://schemas.microsoft.com/office/drawing/2014/main" val="3170481908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98893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Nilai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Keterangan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093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 – 100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Sangat baik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321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70 - 87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Baik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10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&lt;70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Kurang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baik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795072"/>
                  </a:ext>
                </a:extLst>
              </a:tr>
            </a:tbl>
          </a:graphicData>
        </a:graphic>
      </p:graphicFrame>
      <p:pic>
        <p:nvPicPr>
          <p:cNvPr id="5123" name="Picture 3" descr="http://brainoptimax.com/wp-content/uploads/2016/06/icon-med-07.png">
            <a:extLst>
              <a:ext uri="{FF2B5EF4-FFF2-40B4-BE49-F238E27FC236}">
                <a16:creationId xmlns:a16="http://schemas.microsoft.com/office/drawing/2014/main" id="{DECBC4FE-B76E-49C6-8B2C-6CFDC69A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94" y="4536067"/>
            <a:ext cx="1857806" cy="185780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KESIMPULAN</a:t>
            </a:r>
            <a:endParaRPr lang="en-US" sz="4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B68E14-636C-4B07-91F0-9B8E5D71B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6342"/>
            <a:ext cx="8754932" cy="258532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dirty="0" err="1">
                <a:latin typeface="Franklin Gothic Demi Cond" panose="020B0706030402020204" pitchFamily="34" charset="0"/>
              </a:rPr>
              <a:t>Maka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kesimpulan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umum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terhadap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sistem</a:t>
            </a:r>
            <a:r>
              <a:rPr lang="en-US" dirty="0">
                <a:latin typeface="Franklin Gothic Demi Cond" panose="020B0706030402020204" pitchFamily="34" charset="0"/>
              </a:rPr>
              <a:t> yang </a:t>
            </a:r>
            <a:r>
              <a:rPr lang="en-US" dirty="0" err="1">
                <a:latin typeface="Franklin Gothic Demi Cond" panose="020B0706030402020204" pitchFamily="34" charset="0"/>
              </a:rPr>
              <a:t>diuji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dapat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dilihat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dibawah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ini</a:t>
            </a:r>
            <a:r>
              <a:rPr lang="en-US" dirty="0">
                <a:latin typeface="Franklin Gothic Demi Cond" panose="020B0706030402020204" pitchFamily="34" charset="0"/>
              </a:rPr>
              <a:t> :</a:t>
            </a:r>
            <a:endParaRPr lang="id-ID" dirty="0">
              <a:latin typeface="Franklin Gothic Demi Cond" panose="020B0706030402020204" pitchFamily="34" charset="0"/>
            </a:endParaRPr>
          </a:p>
          <a:p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b="1" dirty="0">
                <a:latin typeface="Franklin Gothic Demi Cond" panose="020B0706030402020204" pitchFamily="34" charset="0"/>
              </a:rPr>
              <a:t>Nama	</a:t>
            </a:r>
            <a:r>
              <a:rPr lang="en-US" b="1" dirty="0" err="1">
                <a:latin typeface="Franklin Gothic Demi Cond" panose="020B0706030402020204" pitchFamily="34" charset="0"/>
              </a:rPr>
              <a:t>Sistem</a:t>
            </a:r>
            <a:r>
              <a:rPr lang="en-US" b="1" dirty="0">
                <a:latin typeface="Franklin Gothic Demi Cond" panose="020B0706030402020204" pitchFamily="34" charset="0"/>
              </a:rPr>
              <a:t>		: </a:t>
            </a:r>
            <a:r>
              <a:rPr lang="en-US" dirty="0" err="1">
                <a:latin typeface="Franklin Gothic Demi Cond" panose="020B0706030402020204" pitchFamily="34" charset="0"/>
              </a:rPr>
              <a:t>Larapus</a:t>
            </a:r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b="1" dirty="0" err="1">
                <a:latin typeface="Franklin Gothic Demi Cond" panose="020B0706030402020204" pitchFamily="34" charset="0"/>
              </a:rPr>
              <a:t>Penguji</a:t>
            </a:r>
            <a:r>
              <a:rPr lang="en-US" b="1" dirty="0">
                <a:latin typeface="Franklin Gothic Demi Cond" panose="020B0706030402020204" pitchFamily="34" charset="0"/>
              </a:rPr>
              <a:t>		</a:t>
            </a:r>
            <a:r>
              <a:rPr lang="id-ID" b="1" dirty="0">
                <a:latin typeface="Franklin Gothic Demi Cond" panose="020B0706030402020204" pitchFamily="34" charset="0"/>
              </a:rPr>
              <a:t>	</a:t>
            </a:r>
            <a:r>
              <a:rPr lang="en-US" b="1" dirty="0">
                <a:latin typeface="Franklin Gothic Demi Cond" panose="020B0706030402020204" pitchFamily="34" charset="0"/>
              </a:rPr>
              <a:t>: </a:t>
            </a:r>
            <a:r>
              <a:rPr lang="en-US" dirty="0">
                <a:latin typeface="Franklin Gothic Demi Cond" panose="020B0706030402020204" pitchFamily="34" charset="0"/>
              </a:rPr>
              <a:t>R Corp Testing</a:t>
            </a:r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b="1" dirty="0">
                <a:latin typeface="Franklin Gothic Demi Cond" panose="020B0706030402020204" pitchFamily="34" charset="0"/>
              </a:rPr>
              <a:t>Waktu </a:t>
            </a:r>
            <a:r>
              <a:rPr lang="en-US" b="1" dirty="0" err="1">
                <a:latin typeface="Franklin Gothic Demi Cond" panose="020B0706030402020204" pitchFamily="34" charset="0"/>
              </a:rPr>
              <a:t>Pengujian</a:t>
            </a:r>
            <a:r>
              <a:rPr lang="en-US" b="1" dirty="0">
                <a:latin typeface="Franklin Gothic Demi Cond" panose="020B0706030402020204" pitchFamily="34" charset="0"/>
              </a:rPr>
              <a:t>	</a:t>
            </a:r>
            <a:r>
              <a:rPr lang="id-ID" b="1" dirty="0">
                <a:latin typeface="Franklin Gothic Demi Cond" panose="020B0706030402020204" pitchFamily="34" charset="0"/>
              </a:rPr>
              <a:t>	</a:t>
            </a:r>
            <a:r>
              <a:rPr lang="en-US" b="1" dirty="0">
                <a:latin typeface="Franklin Gothic Demi Cond" panose="020B0706030402020204" pitchFamily="34" charset="0"/>
              </a:rPr>
              <a:t>: </a:t>
            </a:r>
            <a:r>
              <a:rPr lang="en-US" dirty="0" err="1">
                <a:latin typeface="Franklin Gothic Demi Cond" panose="020B0706030402020204" pitchFamily="34" charset="0"/>
              </a:rPr>
              <a:t>Selasa</a:t>
            </a:r>
            <a:r>
              <a:rPr lang="en-US" dirty="0">
                <a:latin typeface="Franklin Gothic Demi Cond" panose="020B0706030402020204" pitchFamily="34" charset="0"/>
              </a:rPr>
              <a:t>, 7 Mei 2019</a:t>
            </a:r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b="1" dirty="0">
                <a:latin typeface="Franklin Gothic Demi Cond" panose="020B0706030402020204" pitchFamily="34" charset="0"/>
              </a:rPr>
              <a:t>Nilai (%)		</a:t>
            </a:r>
            <a:r>
              <a:rPr lang="id-ID" b="1" dirty="0">
                <a:latin typeface="Franklin Gothic Demi Cond" panose="020B0706030402020204" pitchFamily="34" charset="0"/>
              </a:rPr>
              <a:t>	</a:t>
            </a:r>
            <a:r>
              <a:rPr lang="en-US" b="1" dirty="0">
                <a:latin typeface="Franklin Gothic Demi Cond" panose="020B0706030402020204" pitchFamily="34" charset="0"/>
              </a:rPr>
              <a:t>: </a:t>
            </a:r>
            <a:r>
              <a:rPr lang="en-US" dirty="0">
                <a:latin typeface="Franklin Gothic Demi Cond" panose="020B0706030402020204" pitchFamily="34" charset="0"/>
              </a:rPr>
              <a:t>97,8 %</a:t>
            </a:r>
            <a:r>
              <a:rPr lang="en-US" b="1" dirty="0">
                <a:latin typeface="Franklin Gothic Demi Cond" panose="020B0706030402020204" pitchFamily="34" charset="0"/>
              </a:rPr>
              <a:t> </a:t>
            </a:r>
            <a:endParaRPr lang="id-ID" dirty="0">
              <a:latin typeface="Franklin Gothic Demi Cond" panose="020B0706030402020204" pitchFamily="34" charset="0"/>
            </a:endParaRPr>
          </a:p>
          <a:p>
            <a:r>
              <a:rPr lang="en-US" b="1" dirty="0" err="1">
                <a:latin typeface="Franklin Gothic Demi Cond" panose="020B0706030402020204" pitchFamily="34" charset="0"/>
              </a:rPr>
              <a:t>Keterangan</a:t>
            </a:r>
            <a:r>
              <a:rPr lang="en-US" b="1" dirty="0">
                <a:latin typeface="Franklin Gothic Demi Cond" panose="020B0706030402020204" pitchFamily="34" charset="0"/>
              </a:rPr>
              <a:t>		: </a:t>
            </a:r>
            <a:r>
              <a:rPr lang="en-US" b="1" dirty="0" err="1">
                <a:latin typeface="Franklin Gothic Demi Cond" panose="020B0706030402020204" pitchFamily="34" charset="0"/>
              </a:rPr>
              <a:t>Sangat</a:t>
            </a:r>
            <a:r>
              <a:rPr lang="en-US" b="1" dirty="0">
                <a:latin typeface="Franklin Gothic Demi Cond" panose="020B0706030402020204" pitchFamily="34" charset="0"/>
              </a:rPr>
              <a:t> </a:t>
            </a:r>
            <a:r>
              <a:rPr lang="en-US" b="1" dirty="0" err="1">
                <a:latin typeface="Franklin Gothic Demi Cond" panose="020B0706030402020204" pitchFamily="34" charset="0"/>
              </a:rPr>
              <a:t>baik</a:t>
            </a:r>
            <a:endParaRPr lang="id-ID" b="1" dirty="0">
              <a:latin typeface="Franklin Gothic Demi Cond" panose="020B0706030402020204" pitchFamily="34" charset="0"/>
            </a:endParaRPr>
          </a:p>
          <a:p>
            <a:endParaRPr lang="id-ID" dirty="0">
              <a:latin typeface="Franklin Gothic Demi Cond" panose="020B0706030402020204" pitchFamily="34" charset="0"/>
            </a:endParaRPr>
          </a:p>
        </p:txBody>
      </p:sp>
      <p:pic>
        <p:nvPicPr>
          <p:cNvPr id="5" name="Picture 3" descr="http://brainoptimax.com/wp-content/uploads/2016/06/icon-med-07.png">
            <a:extLst>
              <a:ext uri="{FF2B5EF4-FFF2-40B4-BE49-F238E27FC236}">
                <a16:creationId xmlns:a16="http://schemas.microsoft.com/office/drawing/2014/main" id="{2F36DA4C-0A7F-4613-B7F3-51CBAFDA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3" y="3767139"/>
            <a:ext cx="1240138" cy="12401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7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458" y="2885209"/>
            <a:ext cx="5011883" cy="1295400"/>
          </a:xfrm>
        </p:spPr>
        <p:txBody>
          <a:bodyPr>
            <a:noAutofit/>
          </a:bodyPr>
          <a:lstStyle/>
          <a:p>
            <a:r>
              <a:rPr lang="id-ID" sz="8800" dirty="0">
                <a:sym typeface="Wingdings" panose="05000000000000000000" pitchFamily="2" charset="2"/>
              </a:rPr>
              <a:t></a:t>
            </a:r>
            <a:r>
              <a:rPr lang="en-US" sz="8800" dirty="0">
                <a:sym typeface="Wingdings" panose="05000000000000000000" pitchFamily="2" charset="2"/>
              </a:rPr>
              <a:t>NUHUN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F6EBF-FAE4-4CA0-9B4A-57F99546B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9629"/>
            <a:ext cx="5395414" cy="40465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036" y="308264"/>
            <a:ext cx="9372600" cy="1295400"/>
          </a:xfrm>
        </p:spPr>
        <p:txBody>
          <a:bodyPr>
            <a:normAutofit/>
          </a:bodyPr>
          <a:lstStyle/>
          <a:p>
            <a:r>
              <a:rPr lang="id-ID" sz="3600" dirty="0"/>
              <a:t>larapus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1036" y="1748428"/>
            <a:ext cx="9937173" cy="44831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L</a:t>
            </a:r>
            <a:r>
              <a:rPr lang="id-ID" altLang="ko-KR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arapus merupakan sistem berbasis website yang menyediakan layanan perpustakaan, seperti meminjam buku, melihat buku, dll.</a:t>
            </a:r>
          </a:p>
          <a:p>
            <a:pPr marL="0" indent="0" algn="just">
              <a:buNone/>
            </a:pPr>
            <a:r>
              <a:rPr lang="id-ID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Sistem ini dibuat dengan framework laravel.</a:t>
            </a:r>
          </a:p>
          <a:p>
            <a:pPr marL="0" indent="0" algn="just">
              <a:buNone/>
            </a:pPr>
            <a:r>
              <a:rPr lang="id-ID" dirty="0">
                <a:solidFill>
                  <a:schemeClr val="tx2"/>
                </a:solidFill>
                <a:latin typeface="Franklin Gothic Demi Cond" panose="020B0706030402020204" pitchFamily="34" charset="0"/>
                <a:cs typeface="Arial" pitchFamily="34" charset="0"/>
              </a:rPr>
              <a:t>Pembuat : R Corp Development</a:t>
            </a:r>
            <a:endParaRPr lang="en-US" dirty="0">
              <a:solidFill>
                <a:schemeClr val="tx2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1B6BC-888D-4E97-A57C-8214E83ED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44" y="3311283"/>
            <a:ext cx="4701038" cy="2965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01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259773"/>
            <a:ext cx="868680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analisis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827" y="1608512"/>
            <a:ext cx="8686800" cy="4542905"/>
          </a:xfrm>
        </p:spPr>
        <p:txBody>
          <a:bodyPr/>
          <a:lstStyle/>
          <a:p>
            <a:pPr algn="just"/>
            <a:r>
              <a:rPr lang="id-ID" dirty="0">
                <a:latin typeface="Franklin Gothic Demi Cond" panose="020B0706030402020204" pitchFamily="34" charset="0"/>
              </a:rPr>
              <a:t>Hasil analisis disimpulkan bahwa ada beberapa fungsi yang harus diuji menggunakan </a:t>
            </a:r>
            <a:r>
              <a:rPr lang="id-ID" dirty="0">
                <a:solidFill>
                  <a:schemeClr val="accent5"/>
                </a:solidFill>
                <a:latin typeface="Franklin Gothic Demi Cond" panose="020B0706030402020204" pitchFamily="34" charset="0"/>
              </a:rPr>
              <a:t>Teknik Pengujian Intersistem.</a:t>
            </a:r>
          </a:p>
          <a:p>
            <a:pPr algn="just"/>
            <a:endParaRPr lang="id-ID" dirty="0">
              <a:latin typeface="Franklin Gothic Demi Cond" panose="020B0706030402020204" pitchFamily="34" charset="0"/>
            </a:endParaRPr>
          </a:p>
          <a:p>
            <a:pPr algn="just"/>
            <a:r>
              <a:rPr lang="id-ID" dirty="0">
                <a:latin typeface="Franklin Gothic Demi Cond" panose="020B0706030402020204" pitchFamily="34" charset="0"/>
              </a:rPr>
              <a:t>Fungsi – fungsi tersebut sebagai berikut :</a:t>
            </a:r>
          </a:p>
          <a:p>
            <a:pPr marL="514350" indent="-514350" algn="just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Register (konfirmasi email)</a:t>
            </a:r>
          </a:p>
          <a:p>
            <a:pPr marL="514350" indent="-514350" algn="just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Rechapta</a:t>
            </a:r>
          </a:p>
          <a:p>
            <a:pPr marL="514350" indent="-514350" algn="just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Laporan (Pdf)</a:t>
            </a:r>
          </a:p>
          <a:p>
            <a:pPr marL="514350" indent="-514350" algn="just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Laporan (Excel)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B9D32-34BD-4B10-82F5-465F28A28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81" y="355715"/>
            <a:ext cx="980209" cy="9802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7" y="259773"/>
            <a:ext cx="868680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analisis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827" y="1608512"/>
            <a:ext cx="4845628" cy="4542905"/>
          </a:xfrm>
        </p:spPr>
        <p:txBody>
          <a:bodyPr/>
          <a:lstStyle/>
          <a:p>
            <a:r>
              <a:rPr lang="id-ID" dirty="0">
                <a:latin typeface="Franklin Gothic Demi Cond" panose="020B0706030402020204" pitchFamily="34" charset="0"/>
              </a:rPr>
              <a:t>Detail pengujian :</a:t>
            </a:r>
          </a:p>
          <a:p>
            <a:endParaRPr lang="id-ID" dirty="0">
              <a:latin typeface="Franklin Gothic Demi Cond" panose="020B0706030402020204" pitchFamily="34" charset="0"/>
            </a:endParaRPr>
          </a:p>
          <a:p>
            <a:pPr marL="514350" indent="-514350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Register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Input &amp; masuk ke email (R1)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Pengecekan di email (R2)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Konfirmasi di email (R3)</a:t>
            </a:r>
          </a:p>
          <a:p>
            <a:pPr marL="514350" indent="-514350">
              <a:buAutoNum type="arabicPeriod"/>
            </a:pPr>
            <a:r>
              <a:rPr lang="id-ID" dirty="0">
                <a:latin typeface="Franklin Gothic Demi Cond" panose="020B0706030402020204" pitchFamily="34" charset="0"/>
              </a:rPr>
              <a:t>Rechapta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Percobaan Gambar (C1)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Percobaan Musik (C2)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B54362-7AC9-48B3-87B6-1201CC48D9E4}"/>
              </a:ext>
            </a:extLst>
          </p:cNvPr>
          <p:cNvSpPr txBox="1">
            <a:spLocks/>
          </p:cNvSpPr>
          <p:nvPr/>
        </p:nvSpPr>
        <p:spPr>
          <a:xfrm>
            <a:off x="4710542" y="1605047"/>
            <a:ext cx="4845628" cy="454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>
              <a:latin typeface="Franklin Gothic Demi Cond" panose="020B0706030402020204" pitchFamily="34" charset="0"/>
            </a:endParaRPr>
          </a:p>
          <a:p>
            <a:endParaRPr lang="id-ID" dirty="0">
              <a:latin typeface="Franklin Gothic Demi Cond" panose="020B0706030402020204" pitchFamily="34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id-ID" dirty="0">
                <a:latin typeface="Franklin Gothic Demi Cond" panose="020B0706030402020204" pitchFamily="34" charset="0"/>
              </a:rPr>
              <a:t>Laporan (Pdf)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Download file (P1)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Kevalidan data P2)</a:t>
            </a:r>
          </a:p>
          <a:p>
            <a:pPr marL="514350" indent="-514350">
              <a:buFont typeface="Arial" pitchFamily="34" charset="0"/>
              <a:buAutoNum type="arabicPeriod" startAt="3"/>
            </a:pPr>
            <a:endParaRPr lang="id-ID" dirty="0">
              <a:latin typeface="Franklin Gothic Demi Cond" panose="020B0706030402020204" pitchFamily="34" charset="0"/>
            </a:endParaRPr>
          </a:p>
          <a:p>
            <a:pPr marL="514350" indent="-514350">
              <a:buFont typeface="Arial" pitchFamily="34" charset="0"/>
              <a:buAutoNum type="arabicPeriod" startAt="3"/>
            </a:pPr>
            <a:r>
              <a:rPr lang="id-ID" dirty="0">
                <a:latin typeface="Franklin Gothic Demi Cond" panose="020B0706030402020204" pitchFamily="34" charset="0"/>
              </a:rPr>
              <a:t>Laporan (Excel)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Download file (E1)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d-ID" dirty="0">
                <a:latin typeface="Franklin Gothic Demi Cond" panose="020B0706030402020204" pitchFamily="34" charset="0"/>
              </a:rPr>
              <a:t>Kevalidan data (E2)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D8249-A950-4916-BEB4-1EEA359AA5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81" y="355715"/>
            <a:ext cx="980209" cy="9802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621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INPUT &amp; MASUK KE EMAIL (R1)</a:t>
            </a:r>
          </a:p>
          <a:p>
            <a:pPr algn="just"/>
            <a:r>
              <a:rPr lang="en-US" dirty="0" err="1">
                <a:latin typeface="Franklin Gothic Demi Cond" panose="020B0706030402020204" pitchFamily="34" charset="0"/>
              </a:rPr>
              <a:t>Pengujian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pengiriman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konfirmasi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ke</a:t>
            </a:r>
            <a:r>
              <a:rPr lang="en-US" dirty="0">
                <a:latin typeface="Franklin Gothic Demi Cond" panose="020B0706030402020204" pitchFamily="34" charset="0"/>
              </a:rPr>
              <a:t> email yang </a:t>
            </a:r>
            <a:r>
              <a:rPr lang="en-US" dirty="0" err="1">
                <a:latin typeface="Franklin Gothic Demi Cond" panose="020B0706030402020204" pitchFamily="34" charset="0"/>
              </a:rPr>
              <a:t>terdata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61C89A-1759-4E48-A8B1-665A74BB4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2" y="347673"/>
            <a:ext cx="4232226" cy="33900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4C62DAC-9EF0-4711-9C45-B2D845B33A54}"/>
              </a:ext>
            </a:extLst>
          </p:cNvPr>
          <p:cNvSpPr/>
          <p:nvPr/>
        </p:nvSpPr>
        <p:spPr>
          <a:xfrm rot="1959081">
            <a:off x="3169227" y="4699513"/>
            <a:ext cx="2805545" cy="9455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30309A-E6C2-491F-894F-419650080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04" y="3045350"/>
            <a:ext cx="5498169" cy="32818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59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INPUT &amp; MASUK KE EMAIL (R1)</a:t>
            </a:r>
          </a:p>
          <a:p>
            <a:pPr algn="just"/>
            <a:r>
              <a:rPr lang="en-US" dirty="0" err="1">
                <a:latin typeface="Franklin Gothic Demi Cond" panose="020B0706030402020204" pitchFamily="34" charset="0"/>
              </a:rPr>
              <a:t>Pengujian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pengiriman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konfirmasi</a:t>
            </a:r>
            <a:r>
              <a:rPr lang="en-US" dirty="0"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latin typeface="Franklin Gothic Demi Cond" panose="020B0706030402020204" pitchFamily="34" charset="0"/>
              </a:rPr>
              <a:t>ke</a:t>
            </a:r>
            <a:r>
              <a:rPr lang="en-US" dirty="0">
                <a:latin typeface="Franklin Gothic Demi Cond" panose="020B0706030402020204" pitchFamily="34" charset="0"/>
              </a:rPr>
              <a:t> email yang </a:t>
            </a:r>
            <a:r>
              <a:rPr lang="en-US" dirty="0" err="1">
                <a:latin typeface="Franklin Gothic Demi Cond" panose="020B0706030402020204" pitchFamily="34" charset="0"/>
              </a:rPr>
              <a:t>terdata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61C89A-1759-4E48-A8B1-665A74BB4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" y="347673"/>
            <a:ext cx="3847508" cy="33900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4C62DAC-9EF0-4711-9C45-B2D845B33A54}"/>
              </a:ext>
            </a:extLst>
          </p:cNvPr>
          <p:cNvSpPr/>
          <p:nvPr/>
        </p:nvSpPr>
        <p:spPr>
          <a:xfrm rot="1959081">
            <a:off x="3169227" y="4699513"/>
            <a:ext cx="2805545" cy="9455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30309A-E6C2-491F-894F-419650080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91" y="3045350"/>
            <a:ext cx="5490395" cy="32818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53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299" y="1338350"/>
            <a:ext cx="5624945" cy="1082732"/>
          </a:xfrm>
        </p:spPr>
        <p:txBody>
          <a:bodyPr/>
          <a:lstStyle/>
          <a:p>
            <a:r>
              <a:rPr lang="id-ID" dirty="0"/>
              <a:t>PENGECEKAN DI EMAIL (R2)</a:t>
            </a:r>
          </a:p>
          <a:p>
            <a:pPr algn="just"/>
            <a:r>
              <a:rPr lang="en-US" dirty="0">
                <a:latin typeface="Franklin Gothic Demi Cond" panose="020B0706030402020204" pitchFamily="34" charset="0"/>
              </a:rPr>
              <a:t>Peng</a:t>
            </a:r>
            <a:r>
              <a:rPr lang="id-ID" dirty="0">
                <a:latin typeface="Franklin Gothic Demi Cond" panose="020B0706030402020204" pitchFamily="34" charset="0"/>
              </a:rPr>
              <a:t>ecekan ketersdiaan email yang telah dikirim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2D4455-98E7-4D49-9A68-3D6A38F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72737"/>
            <a:ext cx="4799140" cy="1172094"/>
          </a:xfrm>
        </p:spPr>
        <p:txBody>
          <a:bodyPr/>
          <a:lstStyle/>
          <a:p>
            <a:r>
              <a:rPr lang="id-ID" sz="4000" dirty="0"/>
              <a:t>Proses pengujian</a:t>
            </a:r>
            <a:br>
              <a:rPr lang="id-ID" dirty="0"/>
            </a:br>
            <a:r>
              <a:rPr lang="id-ID" sz="3600" dirty="0">
                <a:latin typeface="Britannic Bold" panose="020B0903060703020204" pitchFamily="34" charset="0"/>
              </a:rPr>
              <a:t>pengujian </a:t>
            </a:r>
            <a:r>
              <a:rPr lang="id-ID" sz="3600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register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6FD62023-25DF-4D35-97F2-E7372AEB5ED2}"/>
              </a:ext>
            </a:extLst>
          </p:cNvPr>
          <p:cNvSpPr/>
          <p:nvPr/>
        </p:nvSpPr>
        <p:spPr>
          <a:xfrm rot="10800000">
            <a:off x="7367154" y="2514601"/>
            <a:ext cx="1953491" cy="2151315"/>
          </a:xfrm>
          <a:prstGeom prst="bentArrow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16ED9-8CAE-4B66-B3DE-18D2B6170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2421082"/>
            <a:ext cx="5624945" cy="3248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66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191</TotalTime>
  <Words>1017</Words>
  <Application>Microsoft Office PowerPoint</Application>
  <PresentationFormat>Widescreen</PresentationFormat>
  <Paragraphs>235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Berlin Sans FB Demi</vt:lpstr>
      <vt:lpstr>Britannic Bold</vt:lpstr>
      <vt:lpstr>Calibri</vt:lpstr>
      <vt:lpstr>Franklin Gothic Demi Cond</vt:lpstr>
      <vt:lpstr>Haettenschweiler</vt:lpstr>
      <vt:lpstr>Times New Roman</vt:lpstr>
      <vt:lpstr>Wireframe Building 16x9</vt:lpstr>
      <vt:lpstr>Pengujian fungsional teknik uji intersistem studi kasus : larapus</vt:lpstr>
      <vt:lpstr>PowerPoint Presentation</vt:lpstr>
      <vt:lpstr>Teknik pengujian intersistem</vt:lpstr>
      <vt:lpstr>larapus</vt:lpstr>
      <vt:lpstr>Proses pengujian analisis</vt:lpstr>
      <vt:lpstr>Proses pengujian analisis</vt:lpstr>
      <vt:lpstr>Proses pengujian pengujian register</vt:lpstr>
      <vt:lpstr>Proses pengujian pengujian register</vt:lpstr>
      <vt:lpstr>Proses pengujian pengujian register</vt:lpstr>
      <vt:lpstr>Proses pengujian pengujian register</vt:lpstr>
      <vt:lpstr>Proses pengujian pengujian register</vt:lpstr>
      <vt:lpstr>Proses pengujian pengujian register</vt:lpstr>
      <vt:lpstr>Proses pengujian pengujian register</vt:lpstr>
      <vt:lpstr>Proses pengujian pengujian rechapta</vt:lpstr>
      <vt:lpstr>Proses pengujian pengujian rechapta</vt:lpstr>
      <vt:lpstr>Proses pengujian pengujian rechapta</vt:lpstr>
      <vt:lpstr>Proses pengujian pengujian rechapta</vt:lpstr>
      <vt:lpstr>Proses pengujian pengujian rechapta</vt:lpstr>
      <vt:lpstr>Proses pengujian pengujian laporan (pdf)</vt:lpstr>
      <vt:lpstr>Proses pengujian pengujian laporan (pdf)</vt:lpstr>
      <vt:lpstr>Proses pengujian pengujian laporan (pdf)</vt:lpstr>
      <vt:lpstr>Proses pengujian pengujian laporan (pdf)</vt:lpstr>
      <vt:lpstr>Proses pengujian pengujian laporan (pdf)</vt:lpstr>
      <vt:lpstr>Proses pengujian pengujian laporan (pdf)</vt:lpstr>
      <vt:lpstr>Proses pengujian pengujian laporan (pdf)</vt:lpstr>
      <vt:lpstr>Proses pengujian pengujian laporan (EXCEL)</vt:lpstr>
      <vt:lpstr>Proses pengujian pengujian laporan (EXCEL)</vt:lpstr>
      <vt:lpstr>Proses pengujian pengujian laporan (EXCEL)</vt:lpstr>
      <vt:lpstr>Proses pengujian pengujian laporan (excel)</vt:lpstr>
      <vt:lpstr>Proses pengujian pengujian laporan (excel)</vt:lpstr>
      <vt:lpstr>Proses pengujian pengujian laporan (excel)</vt:lpstr>
      <vt:lpstr>Proses pengujian pengujian laporan (excel)</vt:lpstr>
      <vt:lpstr>KESIMPULAN</vt:lpstr>
      <vt:lpstr>KESIMPULAN</vt:lpstr>
      <vt:lpstr>NUHUN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Pengujian fungsional teknik uji intersistem studi kasus : larapus</dc:title>
  <dc:creator>rizal sae 19</dc:creator>
  <cp:lastModifiedBy>Rudi wildantoro lesmana</cp:lastModifiedBy>
  <cp:revision>23</cp:revision>
  <dcterms:created xsi:type="dcterms:W3CDTF">2019-05-07T06:40:46Z</dcterms:created>
  <dcterms:modified xsi:type="dcterms:W3CDTF">2019-05-07T11:01:14Z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